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88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216000" y="900000"/>
            <a:ext cx="10717200" cy="52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44000"/>
            <a:ext cx="2340000" cy="7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000" y="900000"/>
            <a:ext cx="10717200" cy="36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32000" y="1152000"/>
            <a:ext cx="90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800" b="1">
                <a:solidFill>
                  <a:srgbClr val="003886"/>
                </a:solidFill>
                <a:latin typeface="Calibri"/>
              </a:rPr>
              <a:t>Bloco 6 — Auditoria de Dados,</a:t>
            </a:r>
          </a:p>
          <a:p>
            <a:pPr algn="l"/>
            <a:r>
              <a:rPr sz="2800" b="1">
                <a:solidFill>
                  <a:srgbClr val="003886"/>
                </a:solidFill>
                <a:latin typeface="Calibri"/>
              </a:rPr>
              <a:t>BI e Transparência Reguladora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00" y="2700000"/>
            <a:ext cx="900000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>
                <a:solidFill>
                  <a:srgbClr val="0081BF"/>
                </a:solidFill>
                <a:latin typeface="Calibri"/>
              </a:rPr>
              <a:t>Como a Inteligência Artificial transforma</a:t>
            </a:r>
          </a:p>
          <a:p>
            <a:pPr algn="l"/>
            <a:r>
              <a:rPr sz="1700" b="0">
                <a:solidFill>
                  <a:srgbClr val="0081BF"/>
                </a:solidFill>
                <a:latin typeface="Calibri"/>
              </a:rPr>
              <a:t>a ciência de dados para reguladores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2000" y="3528000"/>
            <a:ext cx="7920000" cy="216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32000" y="3671999"/>
            <a:ext cx="7920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003886"/>
                </a:solidFill>
                <a:latin typeface="Calibri"/>
              </a:rPr>
              <a:t>Prof. Raul Araújo — AGENERSA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6000" y="6318000"/>
            <a:ext cx="10717200" cy="54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32000" y="6354001"/>
            <a:ext cx="7920000" cy="43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pic>
        <p:nvPicPr>
          <p:cNvPr id="12" name="Picture 11" descr="template_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00" y="0"/>
            <a:ext cx="3060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Demo 1a — ChatGPT: Análise de Planilha Excel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Sem instalar nada, sem escrever código — só copiar e colar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solidFill>
            <a:srgbClr val="FFD700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803000"/>
                </a:solidFill>
                <a:latin typeface="Calibri"/>
              </a:rPr>
              <a:t>★  DEMO AO VIVO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000" y="1619999"/>
            <a:ext cx="251999" cy="23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0000" y="1619999"/>
            <a:ext cx="251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999" y="1619999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Abrir chatgpt.com no navegador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0000" y="2015999"/>
            <a:ext cx="251999" cy="23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0000" y="2015999"/>
            <a:ext cx="251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3999" y="2015999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Fazer upload da planilha de dados do distrito (xlsx)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0000" y="2411999"/>
            <a:ext cx="251999" cy="23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80000" y="2411999"/>
            <a:ext cx="251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3999" y="2411999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Prompt: 'Faça uma análise exploratória dos dados. Mostre: número de linhas, colunas, valores nulos, estatísticas descritivas e gere um gráfico de boxplot das pressões por medidor'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0000" y="2807999"/>
            <a:ext cx="251999" cy="23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180000" y="2807999"/>
            <a:ext cx="251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999" y="2807999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Observar: ChatGPT executa Python internamente e retorna gráfico + análise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0000" y="3203999"/>
            <a:ext cx="251999" cy="23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180000" y="3203999"/>
            <a:ext cx="251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3999" y="3203999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Pedir variações: 'Agora compare os quartis de vazão entre meses'</a:t>
            </a:r>
          </a:p>
        </p:txBody>
      </p:sp>
      <p:pic>
        <p:nvPicPr>
          <p:cNvPr id="25" name="Picture 24" descr="chatgpt_inter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1511999"/>
            <a:ext cx="4813200" cy="48780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Demo 1b — Claude: Relatório Técnico a partir do Excel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Claude vai além do gráfico: entende contexto técnico e escreve análises completas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solidFill>
            <a:srgbClr val="FFD700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803000"/>
                </a:solidFill>
                <a:latin typeface="Calibri"/>
              </a:rPr>
              <a:t>★  DEMO AO VIVO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000" y="1511999"/>
            <a:ext cx="5808600" cy="432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52000" y="1583999"/>
            <a:ext cx="56646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FFFFFF"/>
                </a:solidFill>
                <a:latin typeface="Calibri"/>
              </a:rPr>
              <a:t>ChatGPT ADA — Ideal para exploração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199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Gera gráficos interativos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" y="226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Análise rápida e visual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000" y="253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Excelente para EDA inicial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000" y="280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Executa Python dentro do chat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96600" y="1511999"/>
            <a:ext cx="5808600" cy="432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168600" y="1583999"/>
            <a:ext cx="56646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FFFFFF"/>
                </a:solidFill>
                <a:latin typeface="Calibri"/>
              </a:rPr>
              <a:t>Claude — Ideal para relatórios técnicos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04600" y="199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Interpreta contexto técnico profundo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04600" y="226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Escreve análises com metodologia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4600" y="253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Referencia normas (GUM, ABNT, ANP)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04600" y="2807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 Ideal para relatórios regulatórios</a:t>
            </a:r>
          </a:p>
        </p:txBody>
      </p:sp>
      <p:pic>
        <p:nvPicPr>
          <p:cNvPr id="22" name="Picture 21" descr="claude_inter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3491999"/>
            <a:ext cx="11833200" cy="28980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O Ciclo IBM Data Science — Potencializado por 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Cada etapa da metodologia clássica tem uma ferramenta IA ideal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pic>
        <p:nvPicPr>
          <p:cNvPr id="8" name="Picture 7" descr="WhatsApp Image 2026-02-12 at 10.32.4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151999"/>
            <a:ext cx="5220000" cy="52380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80000" y="1151999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580000" y="1151999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1999" y="1151999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Entend. Negócio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1999" y="1367999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NotebookLM + Claude multimodal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0000" y="1741999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580000" y="1741999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1999" y="1741999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Abordagem Analítica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1999" y="1957999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Claude (raciocínio), o1 (matemática)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80000" y="2331999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5580000" y="2331999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1999" y="2331999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Requisitos de Dados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1999" y="2547999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ChatGPT, Gemini Deep Research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80000" y="2921999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580000" y="2921999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31999" y="2921999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Coleta dos Dados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31999" y="3137999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Firecrawl, Claude Code, gov.br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80000" y="3511999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5580000" y="3511999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31999" y="3511999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Entend. dos Dados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31999" y="3727999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ChatGPT ADA, Code Interpreter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580000" y="4102000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5580000" y="4102000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31999" y="4102000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Preparação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1999" y="4318000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Claude Code, Copilot, pandas+IA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80000" y="4692000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580000" y="4692000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31999" y="4692000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Criação do Modelo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31999" y="4908000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AutoML+GPT, Data Interpreter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80000" y="5282000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5580000" y="5282000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1999" y="5282000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Avaliação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1999" y="5498000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ChatGPT, Claude (interpretação)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80000" y="5872000"/>
            <a:ext cx="216000" cy="5612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580000" y="5872000"/>
            <a:ext cx="216000" cy="56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1999" y="5872000"/>
            <a:ext cx="6163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Deployment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31999" y="6088000"/>
            <a:ext cx="616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444455"/>
                </a:solidFill>
                <a:latin typeface="Calibri"/>
              </a:rPr>
              <a:t>↳ FastAPI + Gemini (projeto demo)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Etapa 1 — Entendimento do Negócio com IA Multimodal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IA que enxerga documentos, imagens, planilhas e vídeos — não só texto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51999"/>
            <a:ext cx="38364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51999"/>
            <a:ext cx="3836400" cy="36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205999"/>
            <a:ext cx="36924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📄  Documentos PDF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000" y="1583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Carregue a apostila do Prof. Barateiro no NotebookLM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1925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Pergunte: 'Qual a equação de incerteza Tipo A?'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" y="2267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IA responde com referência à página exata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000" y="2609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Ideal para normas, manuais, regulamentos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24400" y="1151999"/>
            <a:ext cx="38364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124400" y="1151999"/>
            <a:ext cx="3836400" cy="360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196400" y="1205999"/>
            <a:ext cx="36924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📊  Planilhas e Tabelas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32400" y="1583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Envie o Excel de dados do distrito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32400" y="1925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Prompt: 'Identifique anomalias nesta tabela'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2400" y="2267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IA analisa automaticamente sem código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2400" y="2609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Funciona com ChatGPT, Claude e Gemini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68800" y="1151999"/>
            <a:ext cx="38364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68800" y="1151999"/>
            <a:ext cx="3836400" cy="360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140800" y="1205999"/>
            <a:ext cx="36924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🖼️  Imagens e Fotos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76800" y="1583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Foto de medidor, documento físico, diagrama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76800" y="1925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Prompt: 'Leia o valor neste medidor de gás'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6800" y="2267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Ou: 'Identifique problemas neste diagrama'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76800" y="2609999"/>
            <a:ext cx="36564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444455"/>
                </a:solidFill>
                <a:latin typeface="Calibri"/>
              </a:rPr>
              <a:t>• GPT-4o e Claude 4.6 são excelentes nisso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Etapa 2 — Fontes de Dados Abertos para Reguladores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Milhares de datasets prontos para análise — gratuitos e públicos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pic>
        <p:nvPicPr>
          <p:cNvPr id="8" name="Picture 7" descr="kaggle_hous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187999"/>
            <a:ext cx="5808600" cy="288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0000" y="4139999"/>
            <a:ext cx="5808600" cy="396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4175999"/>
            <a:ext cx="56646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FFFFFF"/>
                </a:solidFill>
                <a:latin typeface="Calibri"/>
              </a:rPr>
              <a:t>kaggle.com — California Housing Prices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000" y="4571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• 20.640 propriedades, 9 variáveis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4841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• Benchmark clássico de análise de dados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" y="5111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• Usaremos para demo de limpeza e EDA</a:t>
            </a:r>
          </a:p>
        </p:txBody>
      </p:sp>
      <p:pic>
        <p:nvPicPr>
          <p:cNvPr id="14" name="Picture 13" descr="govbr_dado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0" y="1187999"/>
            <a:ext cx="5808600" cy="288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96600" y="4139999"/>
            <a:ext cx="5808600" cy="396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168600" y="4175999"/>
            <a:ext cx="56646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FFFFFF"/>
                </a:solidFill>
                <a:latin typeface="Calibri"/>
              </a:rPr>
              <a:t>dados.gov.br — Portal de Dados Abertos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4600" y="4571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• Dados de concessionárias, ANEEL, ANP, IBGE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04600" y="4841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• Formato aberto: CSV, JSON, API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04600" y="5111999"/>
            <a:ext cx="56286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• Para reguladores: dados já estão aqui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Etapa 2 — Coleta: Web Scraping com 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Dados que não estão em CSV — IA raspa, estrutura e entrega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223999"/>
            <a:ext cx="432000" cy="64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403999"/>
            <a:ext cx="432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O Pro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000" y="1295999"/>
            <a:ext cx="5328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O Problema: Dados da ANP, ANEEL e AGENERSA publicados como tabelas em páginas HTML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0000" y="1979999"/>
            <a:ext cx="432000" cy="648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0000" y="2159999"/>
            <a:ext cx="432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A Sol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000" y="2051999"/>
            <a:ext cx="5328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A Solução: Pedir ao Claude Code: 'Raspe os dados de produção de gás do site da ANP dos últimos 12 meses e salve em CSV'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0000" y="2735999"/>
            <a:ext cx="432000" cy="648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0000" y="2915999"/>
            <a:ext cx="432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O 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000" y="2807999"/>
            <a:ext cx="5328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O Resultado: Claude escreve e executa o script Python com BeautifulSoup ou Playwright, entrega o CSV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0000" y="3491999"/>
            <a:ext cx="432000" cy="648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0000" y="3671999"/>
            <a:ext cx="432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Ferra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4000" y="3563999"/>
            <a:ext cx="5328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Ferramentas: Claude Code + Firecrawl (scraping avançado) + requests + pandas</a:t>
            </a:r>
          </a:p>
        </p:txBody>
      </p:sp>
      <p:pic>
        <p:nvPicPr>
          <p:cNvPr id="20" name="Picture 19" descr="govbr_dado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115999"/>
            <a:ext cx="5533200" cy="53100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Etapas 3-4 — Entendimento e Limpeza de Dados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Exemplo prático: California Housing Prices do Kaggle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6840000" cy="1980000"/>
          </a:xfrm>
          <a:prstGeom prst="rect">
            <a:avLst/>
          </a:prstGeom>
          <a:solidFill>
            <a:srgbClr val="1E1E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88000" y="1277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&gt;&gt;&gt; df.shape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000" y="1493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(20640, 9)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000" y="1709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&gt;&gt;&gt; df.isnull().sum()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1925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total_bedrooms    207   # ← valores nulos!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" y="2141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&gt;&gt;&gt; df.describe()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000" y="2357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       longitude   latitude  housing_median_age  ...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000" y="2573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mean    -119.57      35.63        28.6           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8000" y="2789999"/>
            <a:ext cx="6623999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50" b="0">
                <a:solidFill>
                  <a:srgbClr val="A8FFA0"/>
                </a:solidFill>
                <a:latin typeface="Courier New"/>
              </a:rPr>
              <a:t>std        2.00       2.14        12.6           ...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0000" y="3275999"/>
            <a:ext cx="6840000" cy="324000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88000" y="3329999"/>
            <a:ext cx="6623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3886"/>
                </a:solidFill>
                <a:latin typeface="Calibri"/>
              </a:rPr>
              <a:t>Prompt 1: 'Analise este CSV. Quantos valores nulos existem? Onde?'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0000" y="3671999"/>
            <a:ext cx="6840000" cy="324000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88000" y="3725999"/>
            <a:ext cx="6623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3886"/>
                </a:solidFill>
                <a:latin typeface="Calibri"/>
              </a:rPr>
              <a:t>Prompt 2: 'Preencha os valores nulos de total_bedrooms com a mediana por housing_median_age'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0000" y="4067999"/>
            <a:ext cx="6840000" cy="324000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88000" y="4121999"/>
            <a:ext cx="6623999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3886"/>
                </a:solidFill>
                <a:latin typeface="Calibri"/>
              </a:rPr>
              <a:t>Prompt 3: 'Crie um mapa de calor com a correlação entre as variáveis numéricas'</a:t>
            </a:r>
          </a:p>
        </p:txBody>
      </p:sp>
      <p:pic>
        <p:nvPicPr>
          <p:cNvPr id="23" name="Picture 22" descr="kaggle_hous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1115999"/>
            <a:ext cx="4813200" cy="53100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Etapa 5 — Criação do Modelo: Os 7 Notebooks do Projeto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Cada notebook gerado com IA — 'Não escrevi uma linha de Python'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69999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387284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000" y="1169999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4000" y="1205999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Leitura e Exploração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0000" y="1205999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183 dias de dados, 14 abas Excel, estatísticas iniciais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0000" y="1928570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80000" y="2145856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6000" y="1928570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84000" y="1964570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Análise de Pressão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0000" y="1964570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Boxplots, outliers, histogramas por ponto de medição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0000" y="2687142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80000" y="2904428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6000" y="2687142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4000" y="2723142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Análise de Vazão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80000" y="2723142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Séries temporais, sazonalidade, volumes diários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0000" y="3445714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80000" y="3663000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6000" y="3445714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84000" y="3481714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Qualidade do Gás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0000" y="3481714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Parâmetros físico-químicos: densidade, poder calorífico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0000" y="4204285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80000" y="4421571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6000" y="4204285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84000" y="4240285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Eficiência Comercial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80000" y="4240285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Perdas aparentes, balanço comercial por período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80000" y="4962857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180000" y="5180143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76000" y="4962857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84000" y="4998857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Incertezas (GUM)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0" y="4998857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Aplicação da metodologia GUM, propagação de incertezas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0000" y="5721429"/>
            <a:ext cx="540000" cy="704571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180000" y="5938715"/>
            <a:ext cx="54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FFFFFF"/>
                </a:solidFill>
                <a:latin typeface="Calibri"/>
              </a:rPr>
              <a:t>07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6000" y="5721429"/>
            <a:ext cx="11257200" cy="704571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684000" y="5757429"/>
            <a:ext cx="39600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Balanço de Massa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80000" y="5757429"/>
            <a:ext cx="6973200" cy="6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Equilíbrio entrada-saída, análise de discrepâncias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Demo 2 — Os 7 Notebooks: Do Zero ao Relatório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Mostrar o projeto completo — como Claude Code gerou cada notebook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solidFill>
            <a:srgbClr val="FFD700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803000"/>
                </a:solidFill>
                <a:latin typeface="Calibri"/>
              </a:rPr>
              <a:t>★  DEMO AO VIVO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000" y="1511999"/>
            <a:ext cx="11833200" cy="1007999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0000" y="1619999"/>
            <a:ext cx="1147320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003886"/>
                </a:solidFill>
                <a:latin typeface="Calibri"/>
              </a:rPr>
              <a:t>"Abri um terminal, disse ao Claude Code: 'Tenho uma planilha com dados de um distrito de gás natural com 14 abas e 183 dias. Crie 7 notebooks Jupyter com análise completa, um para cada tema: pressão, vazão, qualidade do gás, eficiência comercial, incertezas GUM e balanço de massa.' Dois dias depois, o sistema estava pronto."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0000" y="2627999"/>
            <a:ext cx="1260000" cy="396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216000" y="2699999"/>
            <a:ext cx="11880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Passo 1 (5 min)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2000" y="2681999"/>
            <a:ext cx="102852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Abrir 01_leitura_e_exploracao.ipynb — mostrar dados carregados e primeiros gráficos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0000" y="3131998"/>
            <a:ext cx="1260000" cy="396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16000" y="3203998"/>
            <a:ext cx="11880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Passo 2 (5 min)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2000" y="3185998"/>
            <a:ext cx="102852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Rolar pelos demais notebooks — mostrar gráficos de pressão, vazão e qualidade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0000" y="3635997"/>
            <a:ext cx="1260000" cy="396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216000" y="3707997"/>
            <a:ext cx="11880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Passo 3 (5 min)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12000" y="3689997"/>
            <a:ext cx="102852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444455"/>
                </a:solidFill>
                <a:latin typeface="Calibri"/>
              </a:rPr>
              <a:t>Mostrar como o código foi gerado por IA (comentários, funções, docstrings)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Arquitetura do Sistema de Auditoria Automatizada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Excel → API Gemini (28 chamadas paralelas) → Relatório Word em 1 min 42 seg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5400000" cy="1183500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87999"/>
            <a:ext cx="5400000" cy="36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88000" y="1241999"/>
            <a:ext cx="5184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FFFFF"/>
                </a:solidFill>
                <a:latin typeface="Calibri"/>
              </a:rPr>
              <a:t>📥 Entrada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000" y="1619999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Planilha Excel (2.1 MB)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4000" y="1871998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14 abas • 183 dias de dados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0000" y="2299499"/>
            <a:ext cx="720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003886"/>
                </a:solidFill>
                <a:latin typeface="Calibri"/>
              </a:rPr>
              <a:t>▼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0000" y="2515499"/>
            <a:ext cx="5400000" cy="1183500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180000" y="2515499"/>
            <a:ext cx="5400000" cy="360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288000" y="2569499"/>
            <a:ext cx="5184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FFFFF"/>
                </a:solidFill>
                <a:latin typeface="Calibri"/>
              </a:rPr>
              <a:t>⚙️  Processamento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4000" y="2947499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7 Notebooks Python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000" y="3199498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Análise completa → 23 gráficos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20000" y="3627000"/>
            <a:ext cx="720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0081BF"/>
                </a:solidFill>
                <a:latin typeface="Calibri"/>
              </a:rPr>
              <a:t>▼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0000" y="3843000"/>
            <a:ext cx="5400000" cy="1183500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180000" y="3843000"/>
            <a:ext cx="5400000" cy="360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288000" y="3897000"/>
            <a:ext cx="5184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FFFFF"/>
                </a:solidFill>
                <a:latin typeface="Calibri"/>
              </a:rPr>
              <a:t>🤖 Gemini API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4000" y="4275000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28 chamadas simultâneas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4000" y="4526999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Gera texto para cada seção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0000" y="4954500"/>
            <a:ext cx="720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>
                <a:solidFill>
                  <a:srgbClr val="008A4B"/>
                </a:solidFill>
                <a:latin typeface="Calibri"/>
              </a:rPr>
              <a:t>▼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0000" y="5170500"/>
            <a:ext cx="5400000" cy="1183500"/>
          </a:xfrm>
          <a:prstGeom prst="rect">
            <a:avLst/>
          </a:prstGeom>
          <a:solidFill>
            <a:srgbClr val="F0F4F8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180000" y="5170500"/>
            <a:ext cx="5400000" cy="360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288000" y="5224500"/>
            <a:ext cx="5184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FFFFF"/>
                </a:solidFill>
                <a:latin typeface="Calibri"/>
              </a:rPr>
              <a:t>📄 Saída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4000" y="5602500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Relatório Word (8.9 MB)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000" y="5854499"/>
            <a:ext cx="51480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50" b="0">
                <a:solidFill>
                  <a:srgbClr val="444455"/>
                </a:solidFill>
                <a:latin typeface="Calibri"/>
              </a:rPr>
              <a:t>100+ páginas em 1 min 42 seg</a:t>
            </a:r>
          </a:p>
        </p:txBody>
      </p:sp>
      <p:pic>
        <p:nvPicPr>
          <p:cNvPr id="31" name="Picture 30" descr="fluxo_auditor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00" y="1115999"/>
            <a:ext cx="6073200" cy="53100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A IA Evoluiu Mais em 2 Anos do Que em 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De curiosidade acadêmica a ferramenta profissional indispensável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223999"/>
            <a:ext cx="792000" cy="28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223999"/>
            <a:ext cx="79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2022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0000" y="1223999"/>
            <a:ext cx="59400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50" b="0" i="0">
                <a:solidFill>
                  <a:srgbClr val="444455"/>
                </a:solidFill>
                <a:latin typeface="Calibri"/>
              </a:rPr>
              <a:t>IA gerava texto confuso, errava contas simples — considerada brinquedo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0000" y="1799999"/>
            <a:ext cx="792000" cy="28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80000" y="1799999"/>
            <a:ext cx="79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2024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0000" y="1799999"/>
            <a:ext cx="59400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50" b="0" i="0">
                <a:solidFill>
                  <a:srgbClr val="444455"/>
                </a:solidFill>
                <a:latin typeface="Calibri"/>
              </a:rPr>
              <a:t>GPT-4 aprovado no Bar Exam (top 10%) — nível de advogado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0000" y="2375999"/>
            <a:ext cx="792000" cy="28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80000" y="2375999"/>
            <a:ext cx="79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2025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0000" y="2375999"/>
            <a:ext cx="59400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50" b="0" i="0">
                <a:solidFill>
                  <a:srgbClr val="003886"/>
                </a:solidFill>
                <a:latin typeface="Calibri"/>
              </a:rPr>
              <a:t>Medalha de Ouro na Olimpíada Internacional de Matemática (IMO) — inédito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0000" y="2951999"/>
            <a:ext cx="792000" cy="28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80000" y="2951999"/>
            <a:ext cx="79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2025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0000" y="2951999"/>
            <a:ext cx="59400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50" b="0" i="0">
                <a:solidFill>
                  <a:srgbClr val="003886"/>
                </a:solidFill>
                <a:latin typeface="Calibri"/>
              </a:rPr>
              <a:t>SWE-bench: resolve 76,8% de bugs reais em repositórios GitHub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0000" y="3527999"/>
            <a:ext cx="792000" cy="28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80000" y="3527999"/>
            <a:ext cx="79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2025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000" y="3527999"/>
            <a:ext cx="59400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50" b="0" i="0">
                <a:solidFill>
                  <a:srgbClr val="003886"/>
                </a:solidFill>
                <a:latin typeface="Calibri"/>
              </a:rPr>
              <a:t>Humanity's Last Exam: 90% de acertos em questões de PhDs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0000" y="4103999"/>
            <a:ext cx="792000" cy="288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80000" y="4103999"/>
            <a:ext cx="79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Reflexão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80000" y="4103999"/>
            <a:ext cx="5940000" cy="30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50" b="1" i="1">
                <a:solidFill>
                  <a:srgbClr val="008A4B"/>
                </a:solidFill>
                <a:latin typeface="Calibri"/>
              </a:rPr>
              <a:t>"Se uma IA ganha medalha de ouro em matemática... o que pode fazer com seus dados?"</a:t>
            </a:r>
          </a:p>
        </p:txBody>
      </p:sp>
      <p:pic>
        <p:nvPicPr>
          <p:cNvPr id="26" name="Picture 25" descr="benchmark_imo_20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00" y="1115999"/>
            <a:ext cx="2268000" cy="1620000"/>
          </a:xfrm>
          <a:prstGeom prst="rect">
            <a:avLst/>
          </a:prstGeom>
        </p:spPr>
      </p:pic>
      <p:pic>
        <p:nvPicPr>
          <p:cNvPr id="27" name="Picture 26" descr="benchmark_sweben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000" y="1115999"/>
            <a:ext cx="2268000" cy="1620000"/>
          </a:xfrm>
          <a:prstGeom prst="rect">
            <a:avLst/>
          </a:prstGeom>
        </p:spPr>
      </p:pic>
      <p:pic>
        <p:nvPicPr>
          <p:cNvPr id="28" name="Picture 27" descr="benchmark_epoch_a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000" y="2843999"/>
            <a:ext cx="2268000" cy="1620000"/>
          </a:xfrm>
          <a:prstGeom prst="rect">
            <a:avLst/>
          </a:prstGeom>
        </p:spPr>
      </p:pic>
      <p:pic>
        <p:nvPicPr>
          <p:cNvPr id="29" name="Picture 28" descr="benchmark_humanitys_last_exam_ch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000" y="2843999"/>
            <a:ext cx="2268000" cy="162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Demo 3 — Interface Web: Do Upload ao Download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FastAPI + Server-Sent Events — progresso em tempo real no navegador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solidFill>
            <a:srgbClr val="FFD700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803000"/>
                </a:solidFill>
                <a:latin typeface="Calibri"/>
              </a:rPr>
              <a:t>★  DEMO AO VIVO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000" y="1547999"/>
            <a:ext cx="3860400" cy="18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216000" y="1565999"/>
            <a:ext cx="3788400" cy="1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1. Configuração</a:t>
            </a:r>
          </a:p>
        </p:txBody>
      </p:sp>
      <p:pic>
        <p:nvPicPr>
          <p:cNvPr id="12" name="Picture 11" descr="01_web_conf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727999"/>
            <a:ext cx="3860400" cy="22590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66399" y="1547999"/>
            <a:ext cx="3860400" cy="18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202399" y="1565999"/>
            <a:ext cx="3788400" cy="1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2. Pipeline em Progresso</a:t>
            </a:r>
          </a:p>
        </p:txBody>
      </p:sp>
      <p:pic>
        <p:nvPicPr>
          <p:cNvPr id="15" name="Picture 14" descr="02_web_pipe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399" y="1727999"/>
            <a:ext cx="3860400" cy="225900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152799" y="1547999"/>
            <a:ext cx="3860400" cy="18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8188799" y="1565999"/>
            <a:ext cx="3788400" cy="1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3. Galeria de Gráficos</a:t>
            </a:r>
          </a:p>
        </p:txBody>
      </p:sp>
      <p:pic>
        <p:nvPicPr>
          <p:cNvPr id="18" name="Picture 17" descr="03_web_grafico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799" y="1727999"/>
            <a:ext cx="3860400" cy="22590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0000" y="4095000"/>
            <a:ext cx="3860400" cy="18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216000" y="4113000"/>
            <a:ext cx="3788400" cy="1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4. Diagramas IA</a:t>
            </a:r>
          </a:p>
        </p:txBody>
      </p:sp>
      <p:pic>
        <p:nvPicPr>
          <p:cNvPr id="21" name="Picture 20" descr="04_web_diagrama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" y="4275000"/>
            <a:ext cx="3860400" cy="225900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166399" y="4095000"/>
            <a:ext cx="3860400" cy="18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202399" y="4113000"/>
            <a:ext cx="3788400" cy="1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5. Textos Gerados</a:t>
            </a:r>
          </a:p>
        </p:txBody>
      </p:sp>
      <p:pic>
        <p:nvPicPr>
          <p:cNvPr id="24" name="Picture 23" descr="05_web_texto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399" y="4275000"/>
            <a:ext cx="3860400" cy="2259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152799" y="4095000"/>
            <a:ext cx="3860400" cy="18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88799" y="4113000"/>
            <a:ext cx="3788400" cy="1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  <a:latin typeface="Calibri"/>
              </a:rPr>
              <a:t>6. Downloads</a:t>
            </a:r>
          </a:p>
        </p:txBody>
      </p:sp>
      <p:pic>
        <p:nvPicPr>
          <p:cNvPr id="27" name="Picture 26" descr="06_web_download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799" y="4275000"/>
            <a:ext cx="3860400" cy="22590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O Relatório Final — 100+ Páginas Geradas em &lt; 2 Minutos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8,9 MB de relatório técnico: capítulos, equações, gráficos, apêndices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223999"/>
            <a:ext cx="1900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16000" y="1295999"/>
            <a:ext cx="1828200" cy="46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D700"/>
                </a:solidFill>
                <a:latin typeface="Calibri"/>
              </a:rPr>
              <a:t>8,9 MB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000" y="1763999"/>
            <a:ext cx="18282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FFFFFF"/>
                </a:solidFill>
                <a:latin typeface="Calibri"/>
              </a:rPr>
              <a:t>Tamanho do arquivo Word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52200" y="1223999"/>
            <a:ext cx="1900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88200" y="1295999"/>
            <a:ext cx="1828200" cy="46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D700"/>
                </a:solidFill>
                <a:latin typeface="Calibri"/>
              </a:rPr>
              <a:t>100+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8200" y="1763999"/>
            <a:ext cx="18282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FFFFFF"/>
                </a:solidFill>
                <a:latin typeface="Calibri"/>
              </a:rPr>
              <a:t>Páginas de relatório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4400" y="1223999"/>
            <a:ext cx="1900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160400" y="1295999"/>
            <a:ext cx="1828200" cy="46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D700"/>
                </a:solidFill>
                <a:latin typeface="Calibri"/>
              </a:rPr>
              <a:t>1:42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60400" y="1763999"/>
            <a:ext cx="18282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FFFFFF"/>
                </a:solidFill>
                <a:latin typeface="Calibri"/>
              </a:rPr>
              <a:t>Tempo de geração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600" y="1223999"/>
            <a:ext cx="1900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132600" y="1295999"/>
            <a:ext cx="1828200" cy="46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D700"/>
                </a:solidFill>
                <a:latin typeface="Calibri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2600" y="1763999"/>
            <a:ext cx="18282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FFFFFF"/>
                </a:solidFill>
                <a:latin typeface="Calibri"/>
              </a:rPr>
              <a:t>Seções geradas em paralelo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68800" y="1223999"/>
            <a:ext cx="1900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104800" y="1295999"/>
            <a:ext cx="1828200" cy="46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D700"/>
                </a:solidFill>
                <a:latin typeface="Calibri"/>
              </a:rPr>
              <a:t>23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04800" y="1763999"/>
            <a:ext cx="18282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FFFFFF"/>
                </a:solidFill>
                <a:latin typeface="Calibri"/>
              </a:rPr>
              <a:t>Gráficos inseridos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41000" y="1223999"/>
            <a:ext cx="1900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077000" y="1295999"/>
            <a:ext cx="1828200" cy="46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D700"/>
                </a:solidFill>
                <a:latin typeface="Calibri"/>
              </a:rPr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77000" y="1763999"/>
            <a:ext cx="18282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FFFFFF"/>
                </a:solidFill>
                <a:latin typeface="Calibri"/>
              </a:rPr>
              <a:t>Notebooks de análise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000" y="2375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Sumário Executivo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8000" y="2663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1. Metodologia (GUM / ABNT NBR ISO 5725)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000" y="2951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2. Análise de Pressão — 8 medidores, 183 dias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8000" y="3239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3. Análise de Vazão — volumes diários e mensais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8000" y="3527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4. Qualidade do Gás — parâmetros físico-químicos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8000" y="3815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5. Eficiência Comercial — perdas aparentes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8000" y="4103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6. Incertezas de Medição — Tipo A e Tipo 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8000" y="4391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7. Balanço de Massa — equilíbrio do distrito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8000" y="4679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8. Conclusões e Recomendações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8000" y="4967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Apêndice A — Código Python completo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8000" y="5255997"/>
            <a:ext cx="59400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▸ Apêndice B — Gráficos detalhados (23 figuras)</a:t>
            </a:r>
          </a:p>
        </p:txBody>
      </p:sp>
      <p:pic>
        <p:nvPicPr>
          <p:cNvPr id="37" name="Picture 36" descr="processo_anali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2375997"/>
            <a:ext cx="5533200" cy="40140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Comparativo — Análise Manual vs. IA Assistida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Mesmo dataset, mesma metodologia, resultados alinhados — tempo radicalmente diferente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2880000" cy="59175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52000" y="1223999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/>
            </a:r>
          </a:p>
        </p:txBody>
      </p:sp>
      <p:sp>
        <p:nvSpPr>
          <p:cNvPr id="10" name="Rectangle 9"/>
          <p:cNvSpPr/>
          <p:nvPr/>
        </p:nvSpPr>
        <p:spPr>
          <a:xfrm>
            <a:off x="3060000" y="1187999"/>
            <a:ext cx="4476600" cy="59175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132000" y="122399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Análise Tradicional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36600" y="1187999"/>
            <a:ext cx="4476600" cy="59175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608600" y="122399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Com IA Assistida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0000" y="1797749"/>
            <a:ext cx="28800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252000" y="1815749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Tempo total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60000" y="1797749"/>
            <a:ext cx="44766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132000" y="181574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2–4 semanas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36600" y="1797749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608600" y="181574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&lt; 2 minutos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0000" y="2407499"/>
            <a:ext cx="2880000" cy="59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252000" y="2425499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Linguagem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0000" y="2407499"/>
            <a:ext cx="4476600" cy="59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3132000" y="242549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Python/R necessário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36600" y="2407499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7608600" y="242549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Português natural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0000" y="3017249"/>
            <a:ext cx="28800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252000" y="3035249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Código escrito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60000" y="3017249"/>
            <a:ext cx="44766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3132000" y="303524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500–1000 linhas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36600" y="3017249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608600" y="3035249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Zero (gerado por IA)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0000" y="3627000"/>
            <a:ext cx="2880000" cy="59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252000" y="3645000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Gráficos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60000" y="3627000"/>
            <a:ext cx="4476600" cy="59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3132000" y="364500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Manual, um a um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36600" y="3627000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7608600" y="364500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23 gráficos automáticos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0000" y="4236750"/>
            <a:ext cx="28800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252000" y="4254750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Relatório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60000" y="4236750"/>
            <a:ext cx="44766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3132000" y="425475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Word manual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36600" y="4236750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7608600" y="425475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Word gerado, 8,9 MB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0000" y="4846500"/>
            <a:ext cx="2880000" cy="59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52000" y="4864500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Repetibilidade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60000" y="4846500"/>
            <a:ext cx="4476600" cy="59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3132000" y="486450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Alta (se documentado)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536600" y="4846500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7608600" y="486450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Alta (código versionado)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0000" y="5456250"/>
            <a:ext cx="28800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252000" y="5474250"/>
            <a:ext cx="27720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3886"/>
                </a:solidFill>
                <a:latin typeface="Calibri"/>
              </a:rPr>
              <a:t>Qualidade técnica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0000" y="5456250"/>
            <a:ext cx="4476600" cy="591750"/>
          </a:xfrm>
          <a:prstGeom prst="rect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TextBox 52"/>
          <p:cNvSpPr txBox="1"/>
          <p:nvPr/>
        </p:nvSpPr>
        <p:spPr>
          <a:xfrm>
            <a:off x="3132000" y="547425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Depende do analista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536600" y="5456250"/>
            <a:ext cx="4476600" cy="591750"/>
          </a:xfrm>
          <a:prstGeom prst="rect">
            <a:avLst/>
          </a:prstGeom>
          <a:solidFill>
            <a:srgbClr val="E8F8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7608600" y="5474250"/>
            <a:ext cx="4368600" cy="5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1">
                <a:solidFill>
                  <a:srgbClr val="008A4B"/>
                </a:solidFill>
                <a:latin typeface="Calibri"/>
              </a:rPr>
              <a:t>Metodologia GUM aplicada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Dashboard Real — Observatório de Gás Natural (AGENERSA)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Da análise Python ao dashboard público — dbagenersa.vercel.app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pic>
        <p:nvPicPr>
          <p:cNvPr id="8" name="Picture 7" descr="obs_gas_dashbo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151999"/>
            <a:ext cx="7920000" cy="52380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44000" y="1151999"/>
            <a:ext cx="38412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8244000" y="1151999"/>
            <a:ext cx="3841200" cy="36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316000" y="1205999"/>
            <a:ext cx="36972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Sobre o Projeto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16000" y="1583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Link: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6000" y="1763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dbagenersa.vercel.app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16000" y="2015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Stack: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6000" y="2195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Python + Dash + Vercel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16000" y="2447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Dados: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16000" y="2627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AGENERSA (públicos)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000" y="2879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Parceria: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16000" y="3059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Prof. Beraldi (UFF)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16000" y="3311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003886"/>
                </a:solidFill>
                <a:latin typeface="Calibri"/>
              </a:rPr>
              <a:t>Deploy: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16000" y="3491999"/>
            <a:ext cx="3697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Gratuito — 0 custo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16000" y="3743999"/>
            <a:ext cx="3697200" cy="64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352000" y="3797999"/>
            <a:ext cx="3625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FFFFFF"/>
                </a:solidFill>
                <a:latin typeface="Calibri"/>
              </a:rPr>
              <a:t>"Python + Vercel = Dashboard público em horas, sem servidor, sem custo"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Dashboard Regulatório — Painéis Dinâmicos da ANP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Agência Nacional do Petróleo, Gás Natural e Biocombustíveis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pic>
        <p:nvPicPr>
          <p:cNvPr id="8" name="Picture 7" descr="anp_dashbo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151999"/>
            <a:ext cx="7920000" cy="52380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44000" y="1151999"/>
            <a:ext cx="38412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8244000" y="1151999"/>
            <a:ext cx="3841200" cy="360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316000" y="1205999"/>
            <a:ext cx="36972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ANP — Dados Abertos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16000" y="1583999"/>
            <a:ext cx="36972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Órgão regulador do setor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6000" y="1925999"/>
            <a:ext cx="36972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BI com dados públicos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16000" y="2267999"/>
            <a:ext cx="36972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Disponível para reguladores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6000" y="2609999"/>
            <a:ext cx="36972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Modelos de transparência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16000" y="2951999"/>
            <a:ext cx="3697200" cy="2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444455"/>
                </a:solidFill>
                <a:latin typeface="Calibri"/>
              </a:rPr>
              <a:t>✓ Possível com Python + IA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16000" y="3401999"/>
            <a:ext cx="3697200" cy="720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352000" y="3455999"/>
            <a:ext cx="3625200" cy="61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1">
                <a:solidFill>
                  <a:srgbClr val="FFFFFF"/>
                </a:solidFill>
                <a:latin typeface="Calibri"/>
              </a:rPr>
              <a:t>"Transparência regulatória = dados abertos + BI + IA"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Do Relatório ao Dashboard Público — Ferramentas de Deploy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Publique seus resultados na web — sem ser programador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C020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69999"/>
            <a:ext cx="3836400" cy="396000"/>
          </a:xfrm>
          <a:prstGeom prst="rect">
            <a:avLst/>
          </a:prstGeom>
          <a:solidFill>
            <a:srgbClr val="C020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Streamlit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streamlit.io</a:t>
            </a:r>
          </a:p>
        </p:txBody>
      </p:sp>
      <p:pic>
        <p:nvPicPr>
          <p:cNvPr id="12" name="Picture 11" descr="streamlit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565999"/>
            <a:ext cx="3836400" cy="47520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244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4444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124400" y="1169999"/>
            <a:ext cx="3836400" cy="396000"/>
          </a:xfrm>
          <a:prstGeom prst="rect">
            <a:avLst/>
          </a:prstGeom>
          <a:solidFill>
            <a:srgbClr val="444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1964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Vercel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64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vercel.com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96400" y="1637999"/>
            <a:ext cx="3692400" cy="4698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Deploy de apps em segundos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Suporte a Python (FastAPI)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CDN global gratuito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Usado no Observatório AGENERSA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688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68800" y="1169999"/>
            <a:ext cx="3836400" cy="396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408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Google Data Studio
(Looker Studio)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408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lookerstudio.google.com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0800" y="1637999"/>
            <a:ext cx="3692400" cy="4698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Conecta ao Google Sheets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Dashboards sem código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Gratuito com conta Google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Ideal para dados regulatórios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Demo 4 — NotebookLM: A Apostila que Conversa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notebooklm.google.com — carregue qualquer PDF e converse com ele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solidFill>
            <a:srgbClr val="FFD700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80000" y="1115999"/>
            <a:ext cx="36000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803000"/>
                </a:solidFill>
                <a:latin typeface="Calibri"/>
              </a:rPr>
              <a:t>★  DEMO AO VIVO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000" y="1511999"/>
            <a:ext cx="11833200" cy="720000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0000" y="1619999"/>
            <a:ext cx="11473200" cy="503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003886"/>
                </a:solidFill>
                <a:latin typeface="Calibri"/>
              </a:rPr>
              <a:t>Carregar a apostila do Prof. Barateiro no NotebookLM → fazer perguntas técnicas em linguagem natural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0000" y="2339998"/>
            <a:ext cx="288000" cy="54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80000" y="2465997"/>
            <a:ext cx="288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000" y="2357998"/>
            <a:ext cx="113652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003886"/>
                </a:solidFill>
                <a:latin typeface="Calibri"/>
              </a:rPr>
              <a:t>Qual é a equação de incerteza do Tipo A definida na apostila?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000" y="2609998"/>
            <a:ext cx="11365200" cy="2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8A4B"/>
                </a:solidFill>
                <a:latin typeface="Calibri"/>
              </a:rPr>
              <a:t>↳ IA responde com fórmula exata + referência à página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0000" y="2987998"/>
            <a:ext cx="288000" cy="54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180000" y="3113997"/>
            <a:ext cx="288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2000" y="3005998"/>
            <a:ext cx="113652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003886"/>
                </a:solidFill>
                <a:latin typeface="Calibri"/>
              </a:rPr>
              <a:t>Como o método GUM trata correlações entre variáveis?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2000" y="3257998"/>
            <a:ext cx="11365200" cy="2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8A4B"/>
                </a:solidFill>
                <a:latin typeface="Calibri"/>
              </a:rPr>
              <a:t>↳ IA sintetiza o conceito com exemplos da própria apostila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0000" y="3635998"/>
            <a:ext cx="288000" cy="54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80000" y="3761997"/>
            <a:ext cx="288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2000" y="3653998"/>
            <a:ext cx="113652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003886"/>
                </a:solidFill>
                <a:latin typeface="Calibri"/>
              </a:rPr>
              <a:t>Quais são os passos para calcular incerteza expandida de um medidor de gás?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000" y="3905998"/>
            <a:ext cx="11365200" cy="2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8A4B"/>
                </a:solidFill>
                <a:latin typeface="Calibri"/>
              </a:rPr>
              <a:t>↳ IA dá resposta passo a passo, citando as seções relevantes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000" y="4283998"/>
            <a:ext cx="288000" cy="54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180000" y="4409997"/>
            <a:ext cx="288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P4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2000" y="4301998"/>
            <a:ext cx="113652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003886"/>
                </a:solidFill>
                <a:latin typeface="Calibri"/>
              </a:rPr>
              <a:t>Gere um podcast de 10 min resumindo os conceitos principais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2000" y="4553998"/>
            <a:ext cx="11365200" cy="2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8A4B"/>
                </a:solidFill>
                <a:latin typeface="Calibri"/>
              </a:rPr>
              <a:t>↳ Recurso de áudio do NotebookLM — ideal para revisão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Materiais e Próximos Passos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Tudo que você pode levar desta aula e como continuar aprendendo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5808600" cy="36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252000" y="1241999"/>
            <a:ext cx="5664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FFFFF"/>
                </a:solidFill>
                <a:latin typeface="Calibri"/>
              </a:rPr>
              <a:t>📦  Materiais Disponíveis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000" y="1583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Notebooks Jupyter (7 arquivos) — análise completa do distrito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000" y="1871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Script Python do pipeline (FastAPI + Gemini API)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2159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Planilha de dados do distrito (anonimizada)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" y="2447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Relatório Word gerado automaticamente (exemplo)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000" y="2735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Artigos científicos organizados por tema (6 pastas)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000" y="3023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Esta apresentação (versão com links ativos)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8000" y="3311999"/>
            <a:ext cx="5628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• Acesso ao Observatório de Gás: dbagenersa.vercel.app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600" y="1187999"/>
            <a:ext cx="5808600" cy="360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168600" y="1241999"/>
            <a:ext cx="56646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FFFFF"/>
                </a:solidFill>
                <a:latin typeface="Calibri"/>
              </a:rPr>
              <a:t>🚀  O Que Fazer Agora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96600" y="1583999"/>
            <a:ext cx="1260000" cy="234000"/>
          </a:xfrm>
          <a:prstGeom prst="rect">
            <a:avLst/>
          </a:prstGeom>
          <a:solidFill>
            <a:srgbClr val="D0D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132600" y="1619999"/>
            <a:ext cx="1188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" b="1">
                <a:solidFill>
                  <a:srgbClr val="003886"/>
                </a:solidFill>
                <a:latin typeface="Calibri"/>
              </a:rPr>
              <a:t>Esta semana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28600" y="1619999"/>
            <a:ext cx="44046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Abra o ChatGPT e cole uma planilha sua — veja o que acontece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96600" y="1907999"/>
            <a:ext cx="1260000" cy="234000"/>
          </a:xfrm>
          <a:prstGeom prst="rect">
            <a:avLst/>
          </a:prstGeom>
          <a:solidFill>
            <a:srgbClr val="D0D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32600" y="1943999"/>
            <a:ext cx="1188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" b="1">
                <a:solidFill>
                  <a:srgbClr val="003886"/>
                </a:solidFill>
                <a:latin typeface="Calibri"/>
              </a:rPr>
              <a:t>Esta semana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28600" y="1943999"/>
            <a:ext cx="44046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Configure NotebookLM com a apostila do Barateiro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96600" y="2231999"/>
            <a:ext cx="1260000" cy="234000"/>
          </a:xfrm>
          <a:prstGeom prst="rect">
            <a:avLst/>
          </a:prstGeom>
          <a:solidFill>
            <a:srgbClr val="D0D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132600" y="2267999"/>
            <a:ext cx="1188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" b="1">
                <a:solidFill>
                  <a:srgbClr val="003886"/>
                </a:solidFill>
                <a:latin typeface="Calibri"/>
              </a:rPr>
              <a:t>Próximas 2 semanas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28600" y="2267999"/>
            <a:ext cx="44046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Tente replicar um dos notebooks no seu contexto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96600" y="2555999"/>
            <a:ext cx="1260000" cy="234000"/>
          </a:xfrm>
          <a:prstGeom prst="rect">
            <a:avLst/>
          </a:prstGeom>
          <a:solidFill>
            <a:srgbClr val="D0D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132600" y="2591999"/>
            <a:ext cx="1188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" b="1">
                <a:solidFill>
                  <a:srgbClr val="003886"/>
                </a:solidFill>
                <a:latin typeface="Calibri"/>
              </a:rPr>
              <a:t>1 mês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28600" y="2591999"/>
            <a:ext cx="44046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Implemente um dashboard simples com Streamlit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96600" y="2879999"/>
            <a:ext cx="1260000" cy="234000"/>
          </a:xfrm>
          <a:prstGeom prst="rect">
            <a:avLst/>
          </a:prstGeom>
          <a:solidFill>
            <a:srgbClr val="D0D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6132600" y="2915999"/>
            <a:ext cx="11880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800" b="1">
                <a:solidFill>
                  <a:srgbClr val="003886"/>
                </a:solidFill>
                <a:latin typeface="Calibri"/>
              </a:rPr>
              <a:t>3 meses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28600" y="2915999"/>
            <a:ext cx="44046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Automatize um relatório recorrente do seu trabalho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Avaliação — Bloco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10 questões de múltipla escolha — 5 minutos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223999"/>
            <a:ext cx="11833200" cy="126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540000" y="1367998"/>
            <a:ext cx="111132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FFFF"/>
                </a:solidFill>
                <a:latin typeface="Calibri"/>
              </a:rPr>
              <a:t>Acesse o formulário de avaliação pelo QR Code
ou pelo link compartilhado no chat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36600" y="2735999"/>
            <a:ext cx="2520000" cy="2520000"/>
          </a:xfrm>
          <a:prstGeom prst="rect">
            <a:avLst/>
          </a:prstGeom>
          <a:solidFill>
            <a:srgbClr val="FFFFFF"/>
          </a:solidFill>
          <a:ln w="381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016600" y="3635999"/>
            <a:ext cx="216000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03886"/>
                </a:solidFill>
                <a:latin typeface="Calibri"/>
              </a:rPr>
              <a:t>[QR Code
da Avaliação]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000" y="2735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Q1 — Capacidades atuais da 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0000" y="3059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Q2 — Ferramenta adequada por tarefa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000" y="3383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Q3 — Ciclo IBM com 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000" y="3707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Q4 — Web scraping com 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000" y="4031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Q5 — Geração de relatórios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53200" y="2735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Q6 — NotebookLM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3200" y="3059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Q7 — Paralelismo no pipeline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53200" y="3383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Q8 — Auditoria regulatória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53200" y="3707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Q9 — Democratização da ciência de dados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53200" y="4031999"/>
            <a:ext cx="3060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50" b="0">
                <a:solidFill>
                  <a:srgbClr val="444455"/>
                </a:solidFill>
                <a:latin typeface="Calibri"/>
              </a:rPr>
              <a:t>Q10 — Integração do ciclo completo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O Que Faremos Hoje — Roteiro das 4 Horas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Fio condutor: IBM Data Science Methodology aplicada com IA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223999"/>
            <a:ext cx="2814300" cy="487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223999"/>
            <a:ext cx="2814300" cy="68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259999"/>
            <a:ext cx="26703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Módulo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00" y="1529999"/>
            <a:ext cx="2670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>
                <a:solidFill>
                  <a:srgbClr val="FFD700"/>
                </a:solidFill>
                <a:latin typeface="Calibri"/>
              </a:rPr>
              <a:t>30 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00" y="1979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Ecossistema de ferramentas 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" y="2357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4 modelos + IDEs + CLIs + Agentes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000" y="2735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Níveis: do dia a dia ao projeto completo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8300" y="1223999"/>
            <a:ext cx="2814300" cy="487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138300" y="1223999"/>
            <a:ext cx="2814300" cy="684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210300" y="1259999"/>
            <a:ext cx="26703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Módulo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10300" y="1529999"/>
            <a:ext cx="2670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>
                <a:solidFill>
                  <a:srgbClr val="FFD700"/>
                </a:solidFill>
                <a:latin typeface="Calibri"/>
              </a:rPr>
              <a:t>60 min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46300" y="1979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Ciclo IBM Data Science com 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46300" y="2357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Cada etapa acelerada por 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6300" y="2735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Dados reais: gov.br e Kaggle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96600" y="1223999"/>
            <a:ext cx="2814300" cy="487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6096600" y="1223999"/>
            <a:ext cx="2814300" cy="684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168600" y="1259999"/>
            <a:ext cx="26703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Módulo 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68600" y="1529999"/>
            <a:ext cx="2670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>
                <a:solidFill>
                  <a:srgbClr val="FFD700"/>
                </a:solidFill>
                <a:latin typeface="Calibri"/>
              </a:rPr>
              <a:t>50 min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4600" y="1979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Demo ao vivo — do Excel ao relatório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04600" y="2357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7 Notebooks + 28 chamadas Gemini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04600" y="2735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Relatório 8,9 MB em 1 min 42 seg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054900" y="1223999"/>
            <a:ext cx="2814300" cy="487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8B00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054900" y="1223999"/>
            <a:ext cx="2814300" cy="684000"/>
          </a:xfrm>
          <a:prstGeom prst="rect">
            <a:avLst/>
          </a:prstGeom>
          <a:solidFill>
            <a:srgbClr val="8B00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126900" y="1259999"/>
            <a:ext cx="26703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Módulo 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26900" y="1529999"/>
            <a:ext cx="2670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>
                <a:solidFill>
                  <a:srgbClr val="FFD700"/>
                </a:solidFill>
                <a:latin typeface="Calibri"/>
              </a:rPr>
              <a:t>15 min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62900" y="1979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NotebookLM + Dashboards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62900" y="2357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Apostila técnica no chat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62900" y="2735999"/>
            <a:ext cx="25983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Observatório de Gás e ANP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0000" y="6174001"/>
            <a:ext cx="11833200" cy="234000"/>
          </a:xfrm>
          <a:prstGeom prst="rect">
            <a:avLst/>
          </a:prstGeom>
          <a:solidFill>
            <a:srgbClr val="D0D8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80000" y="6192001"/>
            <a:ext cx="11833200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003886"/>
                </a:solidFill>
                <a:latin typeface="Calibri"/>
              </a:rPr>
              <a:t>⏸  Intervalo de 10 minutos entre Módulos 2 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Nível 1 — Os 4 Grandes Modelos de 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Acesso pelo navegador, sem instalar nada — gratuitos para começar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5772600" cy="2547001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87999"/>
            <a:ext cx="5772600" cy="324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205999"/>
            <a:ext cx="56286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ChatGPT  ·  OpenAI  ·  chatgpt.com</a:t>
            </a:r>
          </a:p>
        </p:txBody>
      </p:sp>
      <p:pic>
        <p:nvPicPr>
          <p:cNvPr id="11" name="Picture 10" descr="chatgpt_inter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511999"/>
            <a:ext cx="5772600" cy="21870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600" y="1187999"/>
            <a:ext cx="5772600" cy="2547001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6096600" y="1187999"/>
            <a:ext cx="5772600" cy="324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168600" y="1205999"/>
            <a:ext cx="56286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Gemini  ·  Google  ·  gemini.google.com</a:t>
            </a:r>
          </a:p>
        </p:txBody>
      </p:sp>
      <p:pic>
        <p:nvPicPr>
          <p:cNvPr id="15" name="Picture 14" descr="gemini_inter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00" y="1511999"/>
            <a:ext cx="5772600" cy="218700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0000" y="3843000"/>
            <a:ext cx="5772600" cy="2547001"/>
          </a:xfrm>
          <a:prstGeom prst="rect">
            <a:avLst/>
          </a:prstGeom>
          <a:solidFill>
            <a:srgbClr val="F0F4F8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180000" y="3843000"/>
            <a:ext cx="5772600" cy="324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252000" y="3861000"/>
            <a:ext cx="56286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Claude  ·  Anthropic  ·  claude.ai</a:t>
            </a:r>
          </a:p>
        </p:txBody>
      </p:sp>
      <p:pic>
        <p:nvPicPr>
          <p:cNvPr id="19" name="Picture 18" descr="claude_interf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4167000"/>
            <a:ext cx="5772600" cy="218700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96600" y="3843000"/>
            <a:ext cx="5772600" cy="2547001"/>
          </a:xfrm>
          <a:prstGeom prst="rect">
            <a:avLst/>
          </a:prstGeom>
          <a:solidFill>
            <a:srgbClr val="F0F4F8"/>
          </a:solidFill>
          <a:ln w="25400">
            <a:solidFill>
              <a:srgbClr val="4444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6096600" y="3843000"/>
            <a:ext cx="5772600" cy="324000"/>
          </a:xfrm>
          <a:prstGeom prst="rect">
            <a:avLst/>
          </a:prstGeom>
          <a:solidFill>
            <a:srgbClr val="4444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168600" y="3861000"/>
            <a:ext cx="5628600" cy="1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Grok  ·  xAI (Elon Musk)  ·  x.com/i/grok</a:t>
            </a:r>
          </a:p>
        </p:txBody>
      </p:sp>
      <p:pic>
        <p:nvPicPr>
          <p:cNvPr id="23" name="Picture 22" descr="grok_interfa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00" y="4167000"/>
            <a:ext cx="5772600" cy="2187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Nível 1 — Além do Chat: Capacidades Avançadas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Ferramentas que vão muito além de responder perguntas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38364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87999"/>
            <a:ext cx="3836400" cy="324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223999"/>
            <a:ext cx="36924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>
                <a:solidFill>
                  <a:srgbClr val="FFFFFF"/>
                </a:solidFill>
                <a:latin typeface="Calibri"/>
              </a:rPr>
              <a:t>Deep Research</a:t>
            </a:r>
          </a:p>
        </p:txBody>
      </p:sp>
      <p:pic>
        <p:nvPicPr>
          <p:cNvPr id="11" name="Picture 10" descr="benchmark_frontiermath_leaderbo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511999"/>
            <a:ext cx="3836400" cy="234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000" y="3923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Pesquisa autônoma na web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000" y="4229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Análise de dezenas de fontes em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2000" y="4535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Gera relatório estruturado com referências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24400" y="1187999"/>
            <a:ext cx="38364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124400" y="1187999"/>
            <a:ext cx="3836400" cy="324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196400" y="1223999"/>
            <a:ext cx="36924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>
                <a:solidFill>
                  <a:srgbClr val="FFFFFF"/>
                </a:solidFill>
                <a:latin typeface="Calibri"/>
              </a:rPr>
              <a:t>Canvas / Artifacts</a:t>
            </a:r>
          </a:p>
        </p:txBody>
      </p:sp>
      <p:pic>
        <p:nvPicPr>
          <p:cNvPr id="18" name="Picture 17" descr="benchmark_chatbot_are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400" y="1511999"/>
            <a:ext cx="3836400" cy="234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96400" y="3923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Lousa colaborativa em tempo real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96400" y="4229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Edição de documentos, código, apresentações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96400" y="4535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Claude Artifacts: componentes interativos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68800" y="1187999"/>
            <a:ext cx="3836400" cy="5238002"/>
          </a:xfrm>
          <a:prstGeom prst="rect">
            <a:avLst/>
          </a:prstGeom>
          <a:solidFill>
            <a:srgbClr val="F0F4F8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8068800" y="1187999"/>
            <a:ext cx="3836400" cy="324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140800" y="1223999"/>
            <a:ext cx="3692400" cy="25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1">
                <a:solidFill>
                  <a:srgbClr val="FFFFFF"/>
                </a:solidFill>
                <a:latin typeface="Calibri"/>
              </a:rPr>
              <a:t>Code Interpreter / ADA</a:t>
            </a:r>
          </a:p>
        </p:txBody>
      </p:sp>
      <p:pic>
        <p:nvPicPr>
          <p:cNvPr id="25" name="Picture 24" descr="benchmark_artificialanalysis_intelligen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800" y="1511999"/>
            <a:ext cx="3836400" cy="23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40800" y="3923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Python rodando dentro do chat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40800" y="4229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Gráficos, análise de planilhas, limpeza de dados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40800" y="4535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444455"/>
                </a:solidFill>
                <a:latin typeface="Calibri"/>
              </a:rPr>
              <a:t>• Carregue seu Excel → gráficos em segundos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Nível 2a — IDEs com IA Integrada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Para desenvolvedores e analistas — IA dentro do ambiente de código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69999"/>
            <a:ext cx="3836400" cy="396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VS Code + GitHub Copilot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code.visualstudio.com</a:t>
            </a:r>
          </a:p>
        </p:txBody>
      </p:sp>
      <p:pic>
        <p:nvPicPr>
          <p:cNvPr id="12" name="Picture 11" descr="vscode_copi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565999"/>
            <a:ext cx="3836400" cy="47520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244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124400" y="1169999"/>
            <a:ext cx="3836400" cy="396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1964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Cursor AI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64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cursor.com</a:t>
            </a:r>
          </a:p>
        </p:txBody>
      </p:sp>
      <p:pic>
        <p:nvPicPr>
          <p:cNvPr id="17" name="Picture 16" descr="cursor_a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400" y="1565999"/>
            <a:ext cx="3836400" cy="47520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688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68800" y="1169999"/>
            <a:ext cx="3836400" cy="396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408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Windsurf (ex-Codeium)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408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windsurf.com</a:t>
            </a:r>
          </a:p>
        </p:txBody>
      </p:sp>
      <p:pic>
        <p:nvPicPr>
          <p:cNvPr id="22" name="Picture 21" descr="windsur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800" y="1565999"/>
            <a:ext cx="3836400" cy="4752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Nível 2b — CLIs com IA para Projetos Completos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Rodam no terminal — IA acessa arquivos, executa código e itera sozinha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69999"/>
            <a:ext cx="3836400" cy="396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Claude 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claude.ai/code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000" y="1637999"/>
            <a:ext cx="3692400" cy="4698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CLI da Anthropic para projetos inteiros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Lê, edita e executa arquivos localmente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Agentes e subagentes em paralelo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Esta apresentação foi feita com Claude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244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124400" y="1169999"/>
            <a:ext cx="3836400" cy="396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1964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OpenAI Codex CLI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64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platform.openai.com</a:t>
            </a:r>
          </a:p>
        </p:txBody>
      </p:sp>
      <p:pic>
        <p:nvPicPr>
          <p:cNvPr id="17" name="Picture 16" descr="codex_c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00" y="1565999"/>
            <a:ext cx="3836400" cy="47520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688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68800" y="1169999"/>
            <a:ext cx="3836400" cy="396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408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Gemini CLI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408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ai.google.dev/gemini-api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0800" y="1637999"/>
            <a:ext cx="3692400" cy="4698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CLI oficial do Google Gemini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Contexto de 1 milhão de tokens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Ideal para projetos com muitos arquivos</a:t>
            </a:r>
          </a:p>
          <a:p>
            <a:pPr algn="l"/>
            <a:r>
              <a:rPr sz="1000">
                <a:solidFill>
                  <a:srgbClr val="444455"/>
                </a:solidFill>
                <a:latin typeface="Calibri"/>
              </a:rPr>
              <a:t>• Integrado ao Google 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6000" y="4949999"/>
            <a:ext cx="3764400" cy="2880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52000" y="4949999"/>
            <a:ext cx="36924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>
                <a:solidFill>
                  <a:srgbClr val="803000"/>
                </a:solidFill>
                <a:latin typeface="Calibri"/>
              </a:rPr>
              <a:t>★ Ferramenta usada para criar esta apresentação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Nível 3 — Agentes Autônomos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IA que executa tarefas complexas em múltiplos passos sem intervenção humana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69999"/>
            <a:ext cx="3836400" cy="396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520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Claude Cowork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anthropic.com</a:t>
            </a:r>
          </a:p>
        </p:txBody>
      </p:sp>
      <p:pic>
        <p:nvPicPr>
          <p:cNvPr id="12" name="Picture 11" descr="claude_co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565999"/>
            <a:ext cx="3836400" cy="47520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244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4124400" y="1169999"/>
            <a:ext cx="3836400" cy="396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1964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Manus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64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manus.im</a:t>
            </a:r>
          </a:p>
        </p:txBody>
      </p:sp>
      <p:pic>
        <p:nvPicPr>
          <p:cNvPr id="17" name="Picture 16" descr="manus_platfor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400" y="1565999"/>
            <a:ext cx="3836400" cy="47520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68800" y="1169999"/>
            <a:ext cx="3836400" cy="5202002"/>
          </a:xfrm>
          <a:prstGeom prst="rect">
            <a:avLst/>
          </a:prstGeom>
          <a:solidFill>
            <a:srgbClr val="F0F4F8"/>
          </a:solidFill>
          <a:ln w="254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8068800" y="1169999"/>
            <a:ext cx="3836400" cy="396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140800" y="1187999"/>
            <a:ext cx="36924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  <a:latin typeface="Calibri"/>
              </a:rPr>
              <a:t>Genspark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40800" y="1403999"/>
            <a:ext cx="3692400" cy="14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CCDDFF"/>
                </a:solidFill>
                <a:latin typeface="Calibri"/>
              </a:rPr>
              <a:t>genspark.ai</a:t>
            </a:r>
          </a:p>
        </p:txBody>
      </p:sp>
      <p:pic>
        <p:nvPicPr>
          <p:cNvPr id="22" name="Picture 21" descr="genspark_platfor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800" y="1565999"/>
            <a:ext cx="3836400" cy="475200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80000" y="6210001"/>
            <a:ext cx="11833200" cy="288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288000" y="6246001"/>
            <a:ext cx="11617200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1">
                <a:solidFill>
                  <a:srgbClr val="FFFFFF"/>
                </a:solidFill>
                <a:latin typeface="Calibri"/>
              </a:rPr>
              <a:t>Diferença fundamental: Você dá a META — o agente define o PLANO e EXECUTA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3200" cy="1007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51999" y="54000"/>
            <a:ext cx="98532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>
                <a:solidFill>
                  <a:srgbClr val="FFFFFF"/>
                </a:solidFill>
                <a:latin typeface="Calibri"/>
              </a:rPr>
              <a:t>Escolhendo a Ferramenta por Tipo de Tarefa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99" y="612000"/>
            <a:ext cx="9673200" cy="32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>
                <a:solidFill>
                  <a:srgbClr val="0081BF"/>
                </a:solidFill>
                <a:latin typeface="Calibri"/>
              </a:rPr>
              <a:t>A ferramenta certa depende do que você quer fazer, não de quão avançado você é</a:t>
            </a:r>
          </a:p>
        </p:txBody>
      </p:sp>
      <p:pic>
        <p:nvPicPr>
          <p:cNvPr id="5" name="Picture 4" descr="template_Imagem 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200" y="108000"/>
            <a:ext cx="1800000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06001"/>
            <a:ext cx="12193200" cy="251999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80000" y="6624001"/>
            <a:ext cx="11833200" cy="21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800" b="0">
                <a:solidFill>
                  <a:srgbClr val="FFFFFF"/>
                </a:solidFill>
                <a:latin typeface="Calibri"/>
              </a:rPr>
              <a:t>Curso ABAR — Medições Inteligentes e Gestão Integrada  |  Fevereiro 2026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000" y="1187999"/>
            <a:ext cx="5808600" cy="720000"/>
          </a:xfrm>
          <a:prstGeom prst="rect">
            <a:avLst/>
          </a:prstGeom>
          <a:solidFill>
            <a:srgbClr val="F0F4F8"/>
          </a:solidFill>
          <a:ln w="12700">
            <a:solidFill>
              <a:srgbClr val="00388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180000" y="1187999"/>
            <a:ext cx="144000" cy="720000"/>
          </a:xfrm>
          <a:prstGeom prst="rect">
            <a:avLst/>
          </a:prstGeom>
          <a:solidFill>
            <a:srgbClr val="0038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96000" y="1205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Redação e Relatórios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000" y="1421999"/>
            <a:ext cx="5556601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3886"/>
                </a:solidFill>
                <a:latin typeface="Calibri"/>
              </a:rPr>
              <a:t>→  Claude 4.6 / ChatGPT 5.2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000" y="1619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Relatórios, contratos, análises, atas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0000" y="1979999"/>
            <a:ext cx="5808600" cy="720000"/>
          </a:xfrm>
          <a:prstGeom prst="rect">
            <a:avLst/>
          </a:prstGeom>
          <a:solidFill>
            <a:srgbClr val="F0F4F8"/>
          </a:solidFill>
          <a:ln w="12700">
            <a:solidFill>
              <a:srgbClr val="0081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180000" y="1979999"/>
            <a:ext cx="144000" cy="720000"/>
          </a:xfrm>
          <a:prstGeom prst="rect">
            <a:avLst/>
          </a:prstGeom>
          <a:solidFill>
            <a:srgbClr val="0081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96000" y="1997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Código e Automação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00" y="2213999"/>
            <a:ext cx="5556601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81BF"/>
                </a:solidFill>
                <a:latin typeface="Calibri"/>
              </a:rPr>
              <a:t>→  Claude Code / Codex CLI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000" y="2411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Scripts Python, pipelines, notebooks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0000" y="2771999"/>
            <a:ext cx="5808600" cy="720000"/>
          </a:xfrm>
          <a:prstGeom prst="rect">
            <a:avLst/>
          </a:prstGeom>
          <a:solidFill>
            <a:srgbClr val="F0F4F8"/>
          </a:solidFill>
          <a:ln w="12700">
            <a:solidFill>
              <a:srgbClr val="008A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180000" y="2771999"/>
            <a:ext cx="144000" cy="720000"/>
          </a:xfrm>
          <a:prstGeom prst="rect">
            <a:avLst/>
          </a:prstGeom>
          <a:solidFill>
            <a:srgbClr val="008A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396000" y="2789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Análise de Planilhas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6000" y="3005999"/>
            <a:ext cx="5556601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008A4B"/>
                </a:solidFill>
                <a:latin typeface="Calibri"/>
              </a:rPr>
              <a:t>→  ChatGPT ADA / Claude Web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6000" y="3203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Excel, CSV, EDA, limpeza de dados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96600" y="1187999"/>
            <a:ext cx="5808600" cy="720000"/>
          </a:xfrm>
          <a:prstGeom prst="rect">
            <a:avLst/>
          </a:prstGeom>
          <a:solidFill>
            <a:srgbClr val="F0F4F8"/>
          </a:solidFill>
          <a:ln w="12700">
            <a:solidFill>
              <a:srgbClr val="E86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6096600" y="1187999"/>
            <a:ext cx="144000" cy="720000"/>
          </a:xfrm>
          <a:prstGeom prst="rect">
            <a:avLst/>
          </a:prstGeom>
          <a:solidFill>
            <a:srgbClr val="E86D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312600" y="1205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Pesquisa Aprofundada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2600" y="1421999"/>
            <a:ext cx="5556601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E86D00"/>
                </a:solidFill>
                <a:latin typeface="Calibri"/>
              </a:rPr>
              <a:t>→  Gemini Deep Research / Genspark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12600" y="1619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Artigos, relatórios setoriais, normas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96600" y="1979999"/>
            <a:ext cx="5808600" cy="720000"/>
          </a:xfrm>
          <a:prstGeom prst="rect">
            <a:avLst/>
          </a:prstGeom>
          <a:solidFill>
            <a:srgbClr val="F0F4F8"/>
          </a:solidFill>
          <a:ln w="12700">
            <a:solidFill>
              <a:srgbClr val="8B00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096600" y="1979999"/>
            <a:ext cx="144000" cy="720000"/>
          </a:xfrm>
          <a:prstGeom prst="rect">
            <a:avLst/>
          </a:prstGeom>
          <a:solidFill>
            <a:srgbClr val="8B00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312600" y="1997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Imagens e Diagramas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2600" y="2213999"/>
            <a:ext cx="5556601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8B008B"/>
                </a:solidFill>
                <a:latin typeface="Calibri"/>
              </a:rPr>
              <a:t>→  DALL-E / Midjourney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12600" y="2411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Infográficos, slides, logos, diagramas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96600" y="2771999"/>
            <a:ext cx="5808600" cy="720000"/>
          </a:xfrm>
          <a:prstGeom prst="rect">
            <a:avLst/>
          </a:prstGeom>
          <a:solidFill>
            <a:srgbClr val="F0F4F8"/>
          </a:solidFill>
          <a:ln w="12700">
            <a:solidFill>
              <a:srgbClr val="C020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33"/>
          <p:cNvSpPr/>
          <p:nvPr/>
        </p:nvSpPr>
        <p:spPr>
          <a:xfrm>
            <a:off x="6096600" y="2771999"/>
            <a:ext cx="144000" cy="720000"/>
          </a:xfrm>
          <a:prstGeom prst="rect">
            <a:avLst/>
          </a:prstGeom>
          <a:solidFill>
            <a:srgbClr val="C020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6312600" y="2789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003886"/>
                </a:solidFill>
                <a:latin typeface="Calibri"/>
              </a:rPr>
              <a:t>Projetos Completos (end-to-end)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12600" y="3005999"/>
            <a:ext cx="5556601" cy="19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C02020"/>
                </a:solidFill>
                <a:latin typeface="Calibri"/>
              </a:rPr>
              <a:t>→  Agentes: Manus / Cowork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12600" y="3203999"/>
            <a:ext cx="5556601" cy="23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900" b="0">
                <a:solidFill>
                  <a:srgbClr val="444455"/>
                </a:solidFill>
                <a:latin typeface="Calibri"/>
              </a:rPr>
              <a:t>Da pergunta ao produto final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